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Century Gothic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enturyGothic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boldItalic.fntdata"/><Relationship Id="rId30" Type="http://schemas.openxmlformats.org/officeDocument/2006/relationships/font" Target="fonts/CenturyGothic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abf1c0642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abf1c0642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0127c61e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0127c61e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Hunter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ddb7a6c7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ddb7a6c7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Kyra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0127c61e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0127c61e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Kyra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0127c61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0127c61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0127c61e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0127c61e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0127c61e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0127c61e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Xd nevermind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Ok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127c61e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127c61e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Hunter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0127c61e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0127c61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Kyra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0127c61e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0127c61e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Kyra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0127c61e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0127c61e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Kyra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9ddb7a6c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9ddb7a6c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0127c61e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0127c61e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0127c61e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0127c61e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127c61e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0127c61e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0127c61e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0127c61e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0127c61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0127c61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Kyra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0127c61e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0127c61e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Hunter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0127c61e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0127c61e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Hunter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0127c61e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0127c61e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Hunter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0127c61e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0127c61e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Hunter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0127c61e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0127c61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Hunter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Bullets">
  <p:cSld name="Subhead w/ Bulle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" type="body"/>
          </p:nvPr>
        </p:nvSpPr>
        <p:spPr>
          <a:xfrm>
            <a:off x="227013" y="1282013"/>
            <a:ext cx="86916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Bullets 2 col">
  <p:cSld name="Subhead w/ Bullets 2 col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227013" y="1282013"/>
            <a:ext cx="42420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3" type="body"/>
          </p:nvPr>
        </p:nvSpPr>
        <p:spPr>
          <a:xfrm>
            <a:off x="4627391" y="1282013"/>
            <a:ext cx="42420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No Bullets">
  <p:cSld name="Subhead w/ No Bulle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body"/>
          </p:nvPr>
        </p:nvSpPr>
        <p:spPr>
          <a:xfrm>
            <a:off x="227013" y="1282013"/>
            <a:ext cx="86916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No Bullets 2 col">
  <p:cSld name="Subhead w/ No Bullets 2 co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27013" y="1282013"/>
            <a:ext cx="4214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body"/>
          </p:nvPr>
        </p:nvSpPr>
        <p:spPr>
          <a:xfrm>
            <a:off x="4620526" y="1282013"/>
            <a:ext cx="42696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no Subhead">
  <p:cSld name="Title with no Subhead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27013" y="834082"/>
            <a:ext cx="86916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no Subhead 2 col">
  <p:cSld name="Title with no Subhead 2 col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227013" y="834082"/>
            <a:ext cx="42489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4661715" y="834082"/>
            <a:ext cx="42489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6099048" y="4814516"/>
            <a:ext cx="3045000" cy="0"/>
          </a:xfrm>
          <a:prstGeom prst="straightConnector1">
            <a:avLst/>
          </a:prstGeom>
          <a:noFill/>
          <a:ln cap="flat" cmpd="sng" w="50800">
            <a:solidFill>
              <a:srgbClr val="DF70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" name="Google Shape;7;p1"/>
          <p:cNvCxnSpPr/>
          <p:nvPr/>
        </p:nvCxnSpPr>
        <p:spPr>
          <a:xfrm>
            <a:off x="0" y="4814934"/>
            <a:ext cx="6099000" cy="0"/>
          </a:xfrm>
          <a:prstGeom prst="straightConnector1">
            <a:avLst/>
          </a:prstGeom>
          <a:noFill/>
          <a:ln cap="flat" cmpd="sng" w="50800">
            <a:solidFill>
              <a:srgbClr val="0F78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" name="Google Shape;8;p1"/>
          <p:cNvSpPr/>
          <p:nvPr/>
        </p:nvSpPr>
        <p:spPr>
          <a:xfrm>
            <a:off x="0" y="4834890"/>
            <a:ext cx="9144000" cy="30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391150" y="4938713"/>
            <a:ext cx="2200271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>
            <a:off x="0" y="0"/>
            <a:ext cx="9144048" cy="696621"/>
            <a:chOff x="0" y="0"/>
            <a:chExt cx="9144048" cy="928828"/>
          </a:xfrm>
        </p:grpSpPr>
        <p:cxnSp>
          <p:nvCxnSpPr>
            <p:cNvPr id="12" name="Google Shape;12;p1"/>
            <p:cNvCxnSpPr/>
            <p:nvPr/>
          </p:nvCxnSpPr>
          <p:spPr>
            <a:xfrm>
              <a:off x="6099048" y="26122"/>
              <a:ext cx="3045000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0" y="26679"/>
              <a:ext cx="6099000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4" name="Google Shape;14;p1"/>
            <p:cNvPicPr preferRelativeResize="0"/>
            <p:nvPr/>
          </p:nvPicPr>
          <p:blipFill rotWithShape="1">
            <a:blip r:embed="rId2">
              <a:alphaModFix/>
            </a:blip>
            <a:srcRect b="0" l="0" r="68665" t="13018"/>
            <a:stretch/>
          </p:blipFill>
          <p:spPr>
            <a:xfrm>
              <a:off x="8323018" y="0"/>
              <a:ext cx="588773" cy="9288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dia-analysis.com/lvivosolutions" TargetMode="External"/><Relationship Id="rId4" Type="http://schemas.openxmlformats.org/officeDocument/2006/relationships/hyperlink" Target="https://www.rsipvision.com/endoscopy/" TargetMode="External"/><Relationship Id="rId5" Type="http://schemas.openxmlformats.org/officeDocument/2006/relationships/hyperlink" Target="https://store.butterflynetwork.com/us/en/" TargetMode="External"/><Relationship Id="rId6" Type="http://schemas.openxmlformats.org/officeDocument/2006/relationships/hyperlink" Target="https://www.courage-khazaka.de/en/scientific-products/efficacy-tests/skin" TargetMode="External"/><Relationship Id="rId7" Type="http://schemas.openxmlformats.org/officeDocument/2006/relationships/hyperlink" Target="https://www.nibib.nih.gov/science-education/science-topics/ultrasound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11700" y="1081300"/>
            <a:ext cx="8520600" cy="7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90152A"/>
                </a:solidFill>
              </a:rPr>
              <a:t>Ultrasonics: </a:t>
            </a:r>
            <a:endParaRPr sz="4200">
              <a:solidFill>
                <a:srgbClr val="90152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962E42"/>
                </a:solidFill>
              </a:rPr>
              <a:t>Skin Analysis</a:t>
            </a:r>
            <a:endParaRPr sz="3200">
              <a:solidFill>
                <a:srgbClr val="962E42"/>
              </a:solidFill>
            </a:endParaRPr>
          </a:p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3326850" y="2516875"/>
            <a:ext cx="2490300" cy="54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Kyra Bednarski   James Brown    </a:t>
            </a:r>
            <a:r>
              <a:rPr lang="en" sz="1800"/>
              <a:t>Hunter LaGrassa Mary McNeil          </a:t>
            </a:r>
            <a:r>
              <a:rPr lang="en" sz="1800"/>
              <a:t>Kyle Sheptika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227013" y="834082"/>
            <a:ext cx="8691600" cy="37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 sz="1800"/>
              <a:t>Dermatologists</a:t>
            </a:r>
            <a:r>
              <a:rPr lang="en" sz="1800"/>
              <a:t> are not the primary beneficiary, </a:t>
            </a:r>
            <a:endParaRPr sz="18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they are the </a:t>
            </a:r>
            <a:r>
              <a:rPr b="1" lang="en" sz="1800"/>
              <a:t>primary intended software user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						</a:t>
            </a:r>
            <a:r>
              <a:rPr b="1" lang="en" sz="1800"/>
              <a:t>Cater the UI design</a:t>
            </a:r>
            <a:r>
              <a:rPr lang="en" sz="1800"/>
              <a:t> towards dermatologists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7"/>
          <p:cNvSpPr txBox="1"/>
          <p:nvPr>
            <p:ph type="title"/>
          </p:nvPr>
        </p:nvSpPr>
        <p:spPr>
          <a:xfrm>
            <a:off x="161188" y="229140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152A"/>
                </a:solidFill>
              </a:rPr>
              <a:t>Commercial Applications</a:t>
            </a:r>
            <a:endParaRPr>
              <a:solidFill>
                <a:srgbClr val="90152A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272700" y="2176775"/>
            <a:ext cx="8691600" cy="25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2493125" y="2313150"/>
            <a:ext cx="37599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Dermatological</a:t>
            </a:r>
            <a:r>
              <a:rPr lang="en" sz="2700">
                <a:solidFill>
                  <a:schemeClr val="lt1"/>
                </a:solidFill>
              </a:rPr>
              <a:t> Market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20000" y="2811450"/>
            <a:ext cx="83970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Major Growth Factors</a:t>
            </a:r>
            <a:endParaRPr b="1" sz="19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800">
                <a:solidFill>
                  <a:schemeClr val="dk1"/>
                </a:solidFill>
              </a:rPr>
              <a:t>Demand for topological drugs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awareness about skin diseases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demand for rapid diagnosis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718" y="2977350"/>
            <a:ext cx="3097801" cy="15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5888150" y="2977350"/>
            <a:ext cx="1109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Psoriasis</a:t>
            </a:r>
            <a:endParaRPr sz="1600"/>
          </a:p>
        </p:txBody>
      </p:sp>
      <p:sp>
        <p:nvSpPr>
          <p:cNvPr id="146" name="Google Shape;146;p17"/>
          <p:cNvSpPr txBox="1"/>
          <p:nvPr/>
        </p:nvSpPr>
        <p:spPr>
          <a:xfrm>
            <a:off x="5275100" y="3858425"/>
            <a:ext cx="789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Acne</a:t>
            </a:r>
            <a:endParaRPr sz="1700"/>
          </a:p>
        </p:txBody>
      </p:sp>
      <p:sp>
        <p:nvSpPr>
          <p:cNvPr id="147" name="Google Shape;147;p17"/>
          <p:cNvSpPr txBox="1"/>
          <p:nvPr/>
        </p:nvSpPr>
        <p:spPr>
          <a:xfrm>
            <a:off x="7101275" y="3420413"/>
            <a:ext cx="1455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Skin Cancer</a:t>
            </a:r>
            <a:endParaRPr sz="170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086" y="3288726"/>
            <a:ext cx="298263" cy="30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111" y="4183951"/>
            <a:ext cx="298264" cy="30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1780">
            <a:off x="6997850" y="3648550"/>
            <a:ext cx="789900" cy="7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272700" y="4027625"/>
            <a:ext cx="53220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Mukhekar, Sagar. “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Dermatologicals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Market by Dermatological Disease.”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Allied Market Research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alliedmarketresearch.com/dermatolgical-drugs-market.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226188" y="954457"/>
            <a:ext cx="8691600" cy="37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Quantify results of skin analysis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Monitor and track skin deformations/diseases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Differentiate between layers of skin and how each deforms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Used within dermatologists office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152A"/>
                </a:solidFill>
              </a:rPr>
              <a:t>Needs and Specifications </a:t>
            </a:r>
            <a:endParaRPr>
              <a:solidFill>
                <a:srgbClr val="9015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272" y="954450"/>
            <a:ext cx="2488294" cy="37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227013" y="834082"/>
            <a:ext cx="8691600" cy="37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Primary </a:t>
            </a:r>
            <a:endParaRPr u="sng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Stevens Mechanical Engineering Department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Team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Advisor - Johannes Weickenmeier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Secondary</a:t>
            </a:r>
            <a:r>
              <a:rPr lang="en"/>
              <a:t>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Dermatologists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Patients with skin conditions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Legal organizations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Agency for Healthcare Research and Quality</a:t>
            </a:r>
            <a:endParaRPr/>
          </a:p>
        </p:txBody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152A"/>
                </a:solidFill>
              </a:rPr>
              <a:t>Stakeholders</a:t>
            </a:r>
            <a:endParaRPr>
              <a:solidFill>
                <a:srgbClr val="90152A"/>
              </a:solidFill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500" y="1658275"/>
            <a:ext cx="3498124" cy="19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227020" y="834075"/>
            <a:ext cx="5296500" cy="37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Video-based tracking is being utilized to obtain information on skin conditions with deformations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Technology utilizes ultrasound/lab recorded video to quantitatively track and assess the deformations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Product is intended to be used by a certain demographic; those who can interpret the information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User Interface for patients has to be developed as they are the ones being affected by the conditions; ideally mobile app </a:t>
            </a:r>
            <a:endParaRPr/>
          </a:p>
        </p:txBody>
      </p:sp>
      <p:sp>
        <p:nvSpPr>
          <p:cNvPr id="171" name="Google Shape;171;p20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152A"/>
                </a:solidFill>
              </a:rPr>
              <a:t>Concept Generation and Selection</a:t>
            </a:r>
            <a:endParaRPr>
              <a:solidFill>
                <a:srgbClr val="90152A"/>
              </a:solidFill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654" y="1084675"/>
            <a:ext cx="3512876" cy="32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4572001" y="234600"/>
            <a:ext cx="35448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0152A"/>
                </a:solidFill>
              </a:rPr>
              <a:t>Technical Analysis</a:t>
            </a:r>
            <a:endParaRPr sz="2500">
              <a:solidFill>
                <a:srgbClr val="90152A"/>
              </a:solidFill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3" y="476725"/>
            <a:ext cx="4810849" cy="373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/>
          <p:nvPr/>
        </p:nvSpPr>
        <p:spPr>
          <a:xfrm>
            <a:off x="234100" y="189125"/>
            <a:ext cx="3918000" cy="5160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Skin Anatomy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5266725" y="1164500"/>
            <a:ext cx="34140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epidermis is the </a:t>
            </a:r>
            <a:r>
              <a:rPr lang="en" sz="1600"/>
              <a:t>outermost</a:t>
            </a:r>
            <a:r>
              <a:rPr lang="en" sz="1600"/>
              <a:t> layer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Cell generation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Microstructure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Deformation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Strain/Shear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Stiffness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4572001" y="234600"/>
            <a:ext cx="35448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0152A"/>
                </a:solidFill>
              </a:rPr>
              <a:t>Technical Analysis</a:t>
            </a:r>
            <a:endParaRPr sz="2500">
              <a:solidFill>
                <a:srgbClr val="90152A"/>
              </a:solidFill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57175"/>
            <a:ext cx="4347050" cy="21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294200" y="189125"/>
            <a:ext cx="3918000" cy="6477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Ultrasound Images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00" y="1057175"/>
            <a:ext cx="3918001" cy="292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4472750" y="3519975"/>
            <a:ext cx="42741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Inhibited</a:t>
            </a:r>
            <a:r>
              <a:rPr lang="en" sz="1600"/>
              <a:t> a</a:t>
            </a:r>
            <a:r>
              <a:rPr lang="en" sz="1600"/>
              <a:t>ccuracy</a:t>
            </a:r>
            <a:r>
              <a:rPr lang="en" sz="1600"/>
              <a:t> of UltraSound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Resolution of picture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Quality of video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4695400" y="775750"/>
            <a:ext cx="3918000" cy="219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 txBox="1"/>
          <p:nvPr>
            <p:ph type="title"/>
          </p:nvPr>
        </p:nvSpPr>
        <p:spPr>
          <a:xfrm>
            <a:off x="4572001" y="234600"/>
            <a:ext cx="35448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0152A"/>
                </a:solidFill>
              </a:rPr>
              <a:t>Technical Analysis</a:t>
            </a:r>
            <a:endParaRPr sz="2500">
              <a:solidFill>
                <a:srgbClr val="90152A"/>
              </a:solidFill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00" y="1268875"/>
            <a:ext cx="4281324" cy="318068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/>
          <p:nvPr/>
        </p:nvSpPr>
        <p:spPr>
          <a:xfrm>
            <a:off x="234099" y="189125"/>
            <a:ext cx="3918000" cy="7920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Convolutional Neural Network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4701550" y="775750"/>
            <a:ext cx="4175100" cy="22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Computer Vision </a:t>
            </a:r>
            <a:r>
              <a:rPr b="1" lang="en" sz="1600"/>
              <a:t>Algorithm for Ultrasound Video</a:t>
            </a:r>
            <a:endParaRPr b="1" sz="16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>
                <a:solidFill>
                  <a:schemeClr val="dk1"/>
                </a:solidFill>
              </a:rPr>
              <a:t>classify the deformation </a:t>
            </a:r>
            <a:endParaRPr sz="17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>
                <a:solidFill>
                  <a:schemeClr val="dk1"/>
                </a:solidFill>
              </a:rPr>
              <a:t>skin thickness </a:t>
            </a:r>
            <a:endParaRPr sz="17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>
                <a:solidFill>
                  <a:schemeClr val="dk1"/>
                </a:solidFill>
              </a:rPr>
              <a:t>shear </a:t>
            </a:r>
            <a:endParaRPr sz="17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700">
                <a:solidFill>
                  <a:schemeClr val="dk1"/>
                </a:solidFill>
              </a:rPr>
              <a:t>time-dependent properties of skin </a:t>
            </a:r>
            <a:endParaRPr sz="1900"/>
          </a:p>
        </p:txBody>
      </p:sp>
      <p:sp>
        <p:nvSpPr>
          <p:cNvPr id="199" name="Google Shape;199;p23"/>
          <p:cNvSpPr txBox="1"/>
          <p:nvPr/>
        </p:nvSpPr>
        <p:spPr>
          <a:xfrm>
            <a:off x="4695400" y="2973250"/>
            <a:ext cx="39180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Generate </a:t>
            </a:r>
            <a:r>
              <a:rPr b="1" lang="en" sz="1600">
                <a:solidFill>
                  <a:schemeClr val="dk1"/>
                </a:solidFill>
              </a:rPr>
              <a:t>Synthetic</a:t>
            </a:r>
            <a:r>
              <a:rPr b="1" lang="en" sz="1600">
                <a:solidFill>
                  <a:schemeClr val="dk1"/>
                </a:solidFill>
              </a:rPr>
              <a:t> Training Data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Error Function</a:t>
            </a:r>
            <a:endParaRPr sz="1600">
              <a:solidFill>
                <a:schemeClr val="dk1"/>
              </a:solidFill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Compare </a:t>
            </a:r>
            <a:r>
              <a:rPr lang="en" sz="1600">
                <a:solidFill>
                  <a:schemeClr val="dk1"/>
                </a:solidFill>
              </a:rPr>
              <a:t>Predictions</a:t>
            </a:r>
            <a:r>
              <a:rPr lang="en" sz="1600">
                <a:solidFill>
                  <a:schemeClr val="dk1"/>
                </a:solidFill>
              </a:rPr>
              <a:t> to Training Data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152A"/>
                </a:solidFill>
              </a:rPr>
              <a:t>Project Plan - </a:t>
            </a:r>
            <a:r>
              <a:rPr lang="en">
                <a:solidFill>
                  <a:srgbClr val="90152A"/>
                </a:solidFill>
              </a:rPr>
              <a:t>Gantt Chart</a:t>
            </a:r>
            <a:endParaRPr>
              <a:solidFill>
                <a:srgbClr val="90152A"/>
              </a:solidFill>
            </a:endParaRPr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63" y="814550"/>
            <a:ext cx="7627874" cy="39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152A"/>
                </a:solidFill>
              </a:rPr>
              <a:t>Gantt cont. </a:t>
            </a:r>
            <a:endParaRPr>
              <a:solidFill>
                <a:srgbClr val="90152A"/>
              </a:solidFill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1365"/>
            <a:ext cx="8839202" cy="2729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226188" y="933657"/>
            <a:ext cx="8691600" cy="37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Soft Tissue Samples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Portable Ultrasound Machine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Clinical Data (Ultrasound Images)</a:t>
            </a:r>
            <a:endParaRPr/>
          </a:p>
        </p:txBody>
      </p:sp>
      <p:sp>
        <p:nvSpPr>
          <p:cNvPr id="217" name="Google Shape;217;p26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152A"/>
                </a:solidFill>
              </a:rPr>
              <a:t>Budget</a:t>
            </a:r>
            <a:endParaRPr>
              <a:solidFill>
                <a:srgbClr val="9015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751" y="1191449"/>
            <a:ext cx="3220625" cy="32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227013" y="238540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2E42"/>
                </a:solidFill>
              </a:rPr>
              <a:t>Motivation</a:t>
            </a:r>
            <a:endParaRPr>
              <a:solidFill>
                <a:srgbClr val="962E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227025" y="834075"/>
            <a:ext cx="5136000" cy="37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Skin problems</a:t>
            </a:r>
            <a:r>
              <a:rPr lang="en" sz="1700"/>
              <a:t> are among the most common diseases seen in Primary Care settings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–"/>
            </a:pPr>
            <a:r>
              <a:rPr lang="en" sz="1700"/>
              <a:t>disfigurement, disability, or symptoms such as intractable itch reduces the quality of life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Lack of </a:t>
            </a:r>
            <a:r>
              <a:rPr b="1" lang="en" sz="1700"/>
              <a:t>Non-Invasive Analysis</a:t>
            </a:r>
            <a:r>
              <a:rPr lang="en" sz="1700"/>
              <a:t> Tools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–"/>
            </a:pPr>
            <a:r>
              <a:rPr lang="en" sz="1700"/>
              <a:t>Need to generate quantitative results to </a:t>
            </a:r>
            <a:r>
              <a:rPr lang="en" sz="1700"/>
              <a:t>show patient's risk level for certain skin diseases</a:t>
            </a:r>
            <a:endParaRPr sz="1700"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050" y="1185000"/>
            <a:ext cx="3196175" cy="23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226188" y="899907"/>
            <a:ext cx="8691600" cy="37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There exists </a:t>
            </a:r>
            <a:r>
              <a:rPr lang="en" sz="1900"/>
              <a:t>Powerful Ultrasound Analysis technology 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Mechanical properties of soft tissues can teach us a lot about diseases</a:t>
            </a:r>
            <a:endParaRPr sz="19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Still much more research to be done, But the Team is Confident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Current Objectives</a:t>
            </a:r>
            <a:endParaRPr b="1"/>
          </a:p>
          <a:p>
            <a:pPr indent="-349250" lvl="0" marL="18288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Correlate skin deformations and skin diseases</a:t>
            </a:r>
            <a:endParaRPr sz="1900"/>
          </a:p>
          <a:p>
            <a:pPr indent="-3492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Reach out to dermatologists for insight </a:t>
            </a:r>
            <a:endParaRPr sz="1900"/>
          </a:p>
          <a:p>
            <a:pPr indent="-34925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Determine Market Segment</a:t>
            </a:r>
            <a:endParaRPr sz="1900"/>
          </a:p>
        </p:txBody>
      </p:sp>
      <p:sp>
        <p:nvSpPr>
          <p:cNvPr id="224" name="Google Shape;224;p27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152A"/>
                </a:solidFill>
              </a:rPr>
              <a:t>Conclusions</a:t>
            </a:r>
            <a:endParaRPr>
              <a:solidFill>
                <a:srgbClr val="90152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226188" y="899907"/>
            <a:ext cx="8691600" cy="37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AI Ultrasound Solutions</a:t>
            </a:r>
            <a:r>
              <a:rPr lang="en" sz="1400"/>
              <a:t>. DiA Imaging Analysis. </a:t>
            </a:r>
            <a:r>
              <a:rPr lang="en" sz="14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https://www.dia-analysis.com/lvivosolutions</a:t>
            </a:r>
            <a:r>
              <a:rPr lang="en" sz="1400"/>
              <a:t>.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Accessed 29 September 2020.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AI for Endoscopy</a:t>
            </a:r>
            <a:r>
              <a:rPr lang="en" sz="1400"/>
              <a:t>. RSIP Vision. </a:t>
            </a:r>
            <a:r>
              <a:rPr lang="en" sz="14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https://www.rsipvision.com/endoscopy/</a:t>
            </a:r>
            <a:r>
              <a:rPr lang="en" sz="1400"/>
              <a:t>. Accessed 29 September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2020.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Butterfly iQ</a:t>
            </a:r>
            <a:r>
              <a:rPr lang="en" sz="1400"/>
              <a:t> Butterfly Network. </a:t>
            </a:r>
            <a:r>
              <a:rPr lang="en" sz="14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https://store.butterflynetwork.com/us/en/</a:t>
            </a:r>
            <a:r>
              <a:rPr lang="en" sz="1400"/>
              <a:t>. Accessed 29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September 2020.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 sz="1400"/>
              <a:t>Efficacy Skin Tests</a:t>
            </a:r>
            <a:r>
              <a:rPr lang="en" sz="1400"/>
              <a:t>. Courage and Khazaka.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courage-khazaka.de/en/scientific-products/efficacy-tests/skin</a:t>
            </a:r>
            <a:r>
              <a:rPr lang="en" sz="1400"/>
              <a:t>. Accessed 2 October 2020.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Mukhekar, Sagar. “</a:t>
            </a:r>
            <a:r>
              <a:rPr lang="en" sz="1400"/>
              <a:t>Dermatologicals</a:t>
            </a:r>
            <a:r>
              <a:rPr lang="en" sz="1400"/>
              <a:t> Market by Dermatological Disease.” </a:t>
            </a:r>
            <a:r>
              <a:rPr i="1" lang="en" sz="1400"/>
              <a:t>Allied Market Research</a:t>
            </a:r>
            <a:r>
              <a:rPr lang="en" sz="1400"/>
              <a:t>,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alliedmarketresearch.com/dermatolgical-drugs-market. Accessed 6 October 2020.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“Skin Conditions by the Numbers.”</a:t>
            </a:r>
            <a:r>
              <a:rPr i="1" lang="en" sz="1400"/>
              <a:t>American Academy of Dermatology</a:t>
            </a:r>
            <a:r>
              <a:rPr lang="en" sz="1400"/>
              <a:t>, January 2020,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aad.org/media/stats-numbers. Accessed 5 October 2020.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“Ultrasound.” </a:t>
            </a:r>
            <a:r>
              <a:rPr i="1" lang="en" sz="1400"/>
              <a:t>National Institute of Biomedical Imaging and Bioengineering</a:t>
            </a:r>
            <a:r>
              <a:rPr lang="en" sz="1400"/>
              <a:t>, July 2016.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https://www.nibib.nih.gov/science-education/science-topics/ultrasound</a:t>
            </a:r>
            <a:r>
              <a:rPr lang="en" sz="1400"/>
              <a:t>. Accessed 29 September 2020.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" name="Google Shape;230;p28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0152A"/>
                </a:solidFill>
              </a:rPr>
              <a:t>References </a:t>
            </a:r>
            <a:endParaRPr>
              <a:solidFill>
                <a:srgbClr val="90152A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0152A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227038" y="3607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000">
                <a:solidFill>
                  <a:srgbClr val="F2F2F2"/>
                </a:solidFill>
              </a:rPr>
              <a:t>Questions?</a:t>
            </a:r>
            <a:endParaRPr b="0" sz="60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227013" y="2479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2E42"/>
                </a:solidFill>
              </a:rPr>
              <a:t>Objectives</a:t>
            </a:r>
            <a:endParaRPr>
              <a:solidFill>
                <a:srgbClr val="962E42"/>
              </a:solidFill>
            </a:endParaRPr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22200" y="1513900"/>
            <a:ext cx="2133300" cy="30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Dermatologists</a:t>
            </a:r>
            <a:endParaRPr b="1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Existing </a:t>
            </a:r>
            <a:r>
              <a:rPr b="1" lang="en"/>
              <a:t>Companies</a:t>
            </a:r>
            <a:endParaRPr b="1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Consumers</a:t>
            </a:r>
            <a:endParaRPr b="1"/>
          </a:p>
        </p:txBody>
      </p:sp>
      <p:sp>
        <p:nvSpPr>
          <p:cNvPr id="65" name="Google Shape;65;p10"/>
          <p:cNvSpPr/>
          <p:nvPr/>
        </p:nvSpPr>
        <p:spPr>
          <a:xfrm>
            <a:off x="253875" y="912100"/>
            <a:ext cx="20016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Market Research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2324400" y="1513900"/>
            <a:ext cx="2001600" cy="30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Non-linear </a:t>
            </a:r>
            <a:r>
              <a:rPr lang="en"/>
              <a:t>interactions between layers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Deformation</a:t>
            </a:r>
            <a:endParaRPr b="1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Shear</a:t>
            </a:r>
            <a:endParaRPr b="1"/>
          </a:p>
        </p:txBody>
      </p:sp>
      <p:sp>
        <p:nvSpPr>
          <p:cNvPr id="67" name="Google Shape;67;p10"/>
          <p:cNvSpPr/>
          <p:nvPr/>
        </p:nvSpPr>
        <p:spPr>
          <a:xfrm>
            <a:off x="2438750" y="912100"/>
            <a:ext cx="20016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Skin Mechanics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4579950" y="1513900"/>
            <a:ext cx="2028300" cy="30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Information in </a:t>
            </a:r>
            <a:r>
              <a:rPr b="1" lang="en"/>
              <a:t>Ultrasound</a:t>
            </a:r>
            <a:endParaRPr b="1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Constitutive</a:t>
            </a:r>
            <a:r>
              <a:rPr b="1" lang="en"/>
              <a:t> Model</a:t>
            </a:r>
            <a:r>
              <a:rPr lang="en"/>
              <a:t> Actual to Digital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User-Interface</a:t>
            </a:r>
            <a:endParaRPr b="1"/>
          </a:p>
        </p:txBody>
      </p:sp>
      <p:sp>
        <p:nvSpPr>
          <p:cNvPr id="69" name="Google Shape;69;p10"/>
          <p:cNvSpPr/>
          <p:nvPr/>
        </p:nvSpPr>
        <p:spPr>
          <a:xfrm>
            <a:off x="4650475" y="912100"/>
            <a:ext cx="20016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Video Tracking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6751450" y="1513900"/>
            <a:ext cx="2001600" cy="30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Correlate </a:t>
            </a:r>
            <a:r>
              <a:rPr lang="en"/>
              <a:t>Analysis to Skin Mechanics of various </a:t>
            </a:r>
            <a:r>
              <a:rPr lang="en"/>
              <a:t>diseases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Minimize </a:t>
            </a:r>
            <a:r>
              <a:rPr lang="en"/>
              <a:t>Dermatologist </a:t>
            </a:r>
            <a:r>
              <a:rPr b="1" lang="en"/>
              <a:t>Interaction </a:t>
            </a:r>
            <a:r>
              <a:rPr lang="en"/>
              <a:t>with Analysis</a:t>
            </a:r>
            <a:endParaRPr/>
          </a:p>
        </p:txBody>
      </p:sp>
      <p:sp>
        <p:nvSpPr>
          <p:cNvPr id="71" name="Google Shape;71;p10"/>
          <p:cNvSpPr/>
          <p:nvPr/>
        </p:nvSpPr>
        <p:spPr>
          <a:xfrm>
            <a:off x="6889050" y="912100"/>
            <a:ext cx="20016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Skin Disease</a:t>
            </a:r>
            <a:endParaRPr sz="1500">
              <a:solidFill>
                <a:schemeClr val="lt1"/>
              </a:solidFill>
            </a:endParaRPr>
          </a:p>
        </p:txBody>
      </p:sp>
      <p:cxnSp>
        <p:nvCxnSpPr>
          <p:cNvPr id="72" name="Google Shape;72;p10"/>
          <p:cNvCxnSpPr/>
          <p:nvPr/>
        </p:nvCxnSpPr>
        <p:spPr>
          <a:xfrm>
            <a:off x="2324388" y="912100"/>
            <a:ext cx="18600" cy="3808200"/>
          </a:xfrm>
          <a:prstGeom prst="straightConnector1">
            <a:avLst/>
          </a:prstGeom>
          <a:noFill/>
          <a:ln cap="flat" cmpd="sng" w="9525">
            <a:solidFill>
              <a:srgbClr val="9015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0"/>
          <p:cNvCxnSpPr/>
          <p:nvPr/>
        </p:nvCxnSpPr>
        <p:spPr>
          <a:xfrm>
            <a:off x="4535888" y="912100"/>
            <a:ext cx="15300" cy="3808200"/>
          </a:xfrm>
          <a:prstGeom prst="straightConnector1">
            <a:avLst/>
          </a:prstGeom>
          <a:noFill/>
          <a:ln cap="flat" cmpd="sng" w="9525">
            <a:solidFill>
              <a:srgbClr val="9015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0"/>
          <p:cNvCxnSpPr/>
          <p:nvPr/>
        </p:nvCxnSpPr>
        <p:spPr>
          <a:xfrm flipH="1">
            <a:off x="6751438" y="912100"/>
            <a:ext cx="9600" cy="3808200"/>
          </a:xfrm>
          <a:prstGeom prst="straightConnector1">
            <a:avLst/>
          </a:prstGeom>
          <a:noFill/>
          <a:ln cap="flat" cmpd="sng" w="9525">
            <a:solidFill>
              <a:srgbClr val="90152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226188" y="994557"/>
            <a:ext cx="8691600" cy="37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Gaining familiarity with the mechanical properties of skin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Coordinating video-based tracking data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Meeting with dermatologists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2E42"/>
                </a:solidFill>
              </a:rPr>
              <a:t>Major Issues</a:t>
            </a:r>
            <a:endParaRPr>
              <a:solidFill>
                <a:srgbClr val="962E42"/>
              </a:solidFill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700" y="1894227"/>
            <a:ext cx="5304950" cy="26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227026" y="247975"/>
            <a:ext cx="78393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0152A"/>
                </a:solidFill>
              </a:rPr>
              <a:t>Courage and Khazaka Cutometer</a:t>
            </a:r>
            <a:r>
              <a:rPr lang="en"/>
              <a:t> </a:t>
            </a:r>
            <a:endParaRPr>
              <a:solidFill>
                <a:srgbClr val="962E42"/>
              </a:solidFill>
            </a:endParaRPr>
          </a:p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227025" y="1513900"/>
            <a:ext cx="3014100" cy="30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Recognized as the </a:t>
            </a:r>
            <a:r>
              <a:rPr b="1" lang="en" sz="1800"/>
              <a:t>standard in cosmetology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Non-Invasive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Self-</a:t>
            </a:r>
            <a:r>
              <a:rPr b="1" lang="en" sz="1800"/>
              <a:t>Administered</a:t>
            </a:r>
            <a:r>
              <a:rPr b="1" lang="en" sz="1800"/>
              <a:t> 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Real-Time Analysis</a:t>
            </a:r>
            <a:endParaRPr sz="18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1900"/>
              <a:t>Obtains viscoelastic and elastic skin properties 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" name="Google Shape;88;p12"/>
          <p:cNvSpPr/>
          <p:nvPr/>
        </p:nvSpPr>
        <p:spPr>
          <a:xfrm>
            <a:off x="253875" y="912100"/>
            <a:ext cx="29871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Benefits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316550" y="1513900"/>
            <a:ext cx="2819400" cy="30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/>
              <a:t>Optical measuring system</a:t>
            </a:r>
            <a:r>
              <a:rPr b="1" lang="en" sz="1700"/>
              <a:t> lacks deep skin layer resolution</a:t>
            </a:r>
            <a:endParaRPr b="1" sz="17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700"/>
              <a:t>Not </a:t>
            </a:r>
            <a:r>
              <a:rPr lang="en" sz="1700"/>
              <a:t>embedded</a:t>
            </a:r>
            <a:r>
              <a:rPr lang="en" sz="1700"/>
              <a:t> with analysis software linking skin disease</a:t>
            </a:r>
            <a:endParaRPr sz="1700"/>
          </a:p>
        </p:txBody>
      </p:sp>
      <p:sp>
        <p:nvSpPr>
          <p:cNvPr id="90" name="Google Shape;90;p12"/>
          <p:cNvSpPr/>
          <p:nvPr/>
        </p:nvSpPr>
        <p:spPr>
          <a:xfrm>
            <a:off x="3375725" y="912100"/>
            <a:ext cx="26256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Disadvantages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950" y="700790"/>
            <a:ext cx="28194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729" y="2678874"/>
            <a:ext cx="1743972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227013" y="2479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90152A"/>
                </a:solidFill>
              </a:rPr>
              <a:t>DiA Machine Learning Ultrasound Analysis</a:t>
            </a:r>
            <a:endParaRPr>
              <a:solidFill>
                <a:srgbClr val="962E42"/>
              </a:solidFill>
            </a:endParaRPr>
          </a:p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227025" y="1513900"/>
            <a:ext cx="4253100" cy="30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Accessible</a:t>
            </a:r>
            <a:r>
              <a:rPr lang="en" sz="1800"/>
              <a:t> to clinicians with various levels of experience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Automatic</a:t>
            </a:r>
            <a:r>
              <a:rPr lang="en" sz="1800"/>
              <a:t> </a:t>
            </a:r>
            <a:r>
              <a:rPr lang="en" sz="1800"/>
              <a:t>Quantitative</a:t>
            </a:r>
            <a:r>
              <a:rPr lang="en" sz="1800"/>
              <a:t> Analysis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Removes</a:t>
            </a:r>
            <a:r>
              <a:rPr b="1" lang="en" sz="1800"/>
              <a:t> Subjectivity</a:t>
            </a:r>
            <a:r>
              <a:rPr lang="en" sz="1800"/>
              <a:t> and decreases error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analyze </a:t>
            </a:r>
            <a:r>
              <a:rPr b="1" lang="en" sz="1800"/>
              <a:t>cardiac ultrasound</a:t>
            </a:r>
            <a:r>
              <a:rPr lang="en" sz="1800"/>
              <a:t> images </a:t>
            </a:r>
            <a:endParaRPr sz="1800"/>
          </a:p>
        </p:txBody>
      </p:sp>
      <p:sp>
        <p:nvSpPr>
          <p:cNvPr id="99" name="Google Shape;99;p13"/>
          <p:cNvSpPr/>
          <p:nvPr/>
        </p:nvSpPr>
        <p:spPr>
          <a:xfrm>
            <a:off x="584275" y="921500"/>
            <a:ext cx="36390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Benefits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225" y="1219575"/>
            <a:ext cx="4253000" cy="2130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366725" y="3845875"/>
            <a:ext cx="7962300" cy="70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318900" y="785125"/>
            <a:ext cx="4253100" cy="194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227013" y="2479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90152A"/>
                </a:solidFill>
              </a:rPr>
              <a:t>DiA Ultrasound Analysis (Contd)</a:t>
            </a:r>
            <a:endParaRPr>
              <a:solidFill>
                <a:srgbClr val="962E42"/>
              </a:solidFill>
            </a:endParaRPr>
          </a:p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216275" y="1513900"/>
            <a:ext cx="4253100" cy="30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No skin analysis </a:t>
            </a:r>
            <a:r>
              <a:rPr lang="en" sz="1800"/>
              <a:t>software implementation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Lack of research</a:t>
            </a:r>
            <a:r>
              <a:rPr lang="en" sz="1800"/>
              <a:t> focusing on the mechanical properties </a:t>
            </a:r>
            <a:r>
              <a:rPr b="1" lang="en" sz="1800"/>
              <a:t>of the skin</a:t>
            </a:r>
            <a:endParaRPr b="1" sz="1800"/>
          </a:p>
        </p:txBody>
      </p:sp>
      <p:sp>
        <p:nvSpPr>
          <p:cNvPr id="109" name="Google Shape;109;p14"/>
          <p:cNvSpPr/>
          <p:nvPr/>
        </p:nvSpPr>
        <p:spPr>
          <a:xfrm>
            <a:off x="584275" y="921500"/>
            <a:ext cx="36390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Disadvantages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851" y="832775"/>
            <a:ext cx="3639000" cy="14010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4856850" y="2416625"/>
            <a:ext cx="36390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Potential Opportunity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12" name="Google Shape;112;p14"/>
          <p:cNvSpPr txBox="1"/>
          <p:nvPr>
            <p:ph idx="1" type="body"/>
          </p:nvPr>
        </p:nvSpPr>
        <p:spPr>
          <a:xfrm>
            <a:off x="584275" y="2764525"/>
            <a:ext cx="8369100" cy="97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Collaborate with DiA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reduce</a:t>
            </a:r>
            <a:r>
              <a:rPr lang="en" sz="1800"/>
              <a:t> the busy </a:t>
            </a:r>
            <a:r>
              <a:rPr b="1" lang="en" sz="1800"/>
              <a:t>work of designing the UI</a:t>
            </a:r>
            <a:r>
              <a:rPr lang="en" sz="1800"/>
              <a:t> elements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 our team to </a:t>
            </a:r>
            <a:r>
              <a:rPr b="1" lang="en" sz="1800"/>
              <a:t>focus on researching</a:t>
            </a:r>
            <a:r>
              <a:rPr lang="en" sz="1800"/>
              <a:t> skin mechanics</a:t>
            </a:r>
            <a:endParaRPr sz="1800"/>
          </a:p>
        </p:txBody>
      </p:sp>
      <p:sp>
        <p:nvSpPr>
          <p:cNvPr id="113" name="Google Shape;113;p14"/>
          <p:cNvSpPr/>
          <p:nvPr/>
        </p:nvSpPr>
        <p:spPr>
          <a:xfrm>
            <a:off x="499800" y="3951475"/>
            <a:ext cx="31110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Drawbacks of </a:t>
            </a:r>
            <a:r>
              <a:rPr lang="en" sz="1900">
                <a:solidFill>
                  <a:schemeClr val="lt1"/>
                </a:solidFill>
              </a:rPr>
              <a:t>Partnership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3610800" y="3836475"/>
            <a:ext cx="51342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Difficulty of Learning DiA platform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Easier to develop software from scratch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178925" y="780450"/>
            <a:ext cx="3131100" cy="38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227013" y="247965"/>
            <a:ext cx="7303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90152A"/>
                </a:solidFill>
              </a:rPr>
              <a:t>RSIP Vision: Intravenous Ultrasound</a:t>
            </a:r>
            <a:endParaRPr>
              <a:solidFill>
                <a:srgbClr val="962E42"/>
              </a:solidFill>
            </a:endParaRPr>
          </a:p>
        </p:txBody>
      </p:sp>
      <p:sp>
        <p:nvSpPr>
          <p:cNvPr id="121" name="Google Shape;121;p15"/>
          <p:cNvSpPr txBox="1"/>
          <p:nvPr>
            <p:ph idx="1" type="body"/>
          </p:nvPr>
        </p:nvSpPr>
        <p:spPr>
          <a:xfrm>
            <a:off x="94175" y="1462225"/>
            <a:ext cx="3488400" cy="304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1700"/>
              <a:t>Improves low-resolution </a:t>
            </a:r>
            <a:r>
              <a:rPr lang="en" sz="1800"/>
              <a:t>Intravenous Ultrasounds </a:t>
            </a:r>
            <a:endParaRPr sz="18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1800"/>
              <a:t>analysis of 3D images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/>
              <a:t>Applied to </a:t>
            </a:r>
            <a:r>
              <a:rPr b="1" lang="en" sz="1800"/>
              <a:t>wide selection</a:t>
            </a:r>
            <a:r>
              <a:rPr lang="en" sz="1800"/>
              <a:t> of Ultrasound </a:t>
            </a:r>
            <a:r>
              <a:rPr b="1" lang="en" sz="1800"/>
              <a:t>Imaging</a:t>
            </a:r>
            <a:r>
              <a:rPr lang="en" sz="1800"/>
              <a:t> </a:t>
            </a:r>
            <a:r>
              <a:rPr b="1" lang="en" sz="1800"/>
              <a:t>Tools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en" sz="1800"/>
              <a:t>linked </a:t>
            </a:r>
            <a:r>
              <a:rPr lang="en" sz="1800"/>
              <a:t>live surgeries </a:t>
            </a:r>
            <a:r>
              <a:rPr b="1" lang="en" sz="1800"/>
              <a:t>analysis</a:t>
            </a:r>
            <a:r>
              <a:rPr lang="en" sz="1800"/>
              <a:t> </a:t>
            </a:r>
            <a:r>
              <a:rPr b="1" lang="en" sz="1800"/>
              <a:t>to clinical treatments</a:t>
            </a:r>
            <a:endParaRPr b="1" sz="1800"/>
          </a:p>
        </p:txBody>
      </p:sp>
      <p:sp>
        <p:nvSpPr>
          <p:cNvPr id="122" name="Google Shape;122;p15"/>
          <p:cNvSpPr/>
          <p:nvPr/>
        </p:nvSpPr>
        <p:spPr>
          <a:xfrm>
            <a:off x="272825" y="902700"/>
            <a:ext cx="29433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Benefits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3206325" y="1532938"/>
            <a:ext cx="3084300" cy="118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300"/>
              <a:t>lack focus on analysis of skin mechanical properties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not accessible</a:t>
            </a:r>
            <a:r>
              <a:rPr lang="en" sz="1300"/>
              <a:t> to clinicians with various levels of </a:t>
            </a:r>
            <a:r>
              <a:rPr lang="en" sz="1300"/>
              <a:t>experience</a:t>
            </a:r>
            <a:endParaRPr sz="1300"/>
          </a:p>
        </p:txBody>
      </p:sp>
      <p:sp>
        <p:nvSpPr>
          <p:cNvPr id="124" name="Google Shape;124;p15"/>
          <p:cNvSpPr/>
          <p:nvPr/>
        </p:nvSpPr>
        <p:spPr>
          <a:xfrm>
            <a:off x="3379125" y="931138"/>
            <a:ext cx="25734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Disadvantages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725" y="1206350"/>
            <a:ext cx="2849400" cy="242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/>
          <p:nvPr/>
        </p:nvSpPr>
        <p:spPr>
          <a:xfrm>
            <a:off x="3446900" y="2719688"/>
            <a:ext cx="2573400" cy="498300"/>
          </a:xfrm>
          <a:prstGeom prst="rect">
            <a:avLst/>
          </a:prstGeom>
          <a:solidFill>
            <a:srgbClr val="962E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Opportunity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3197175" y="3345263"/>
            <a:ext cx="3244200" cy="118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Cater to </a:t>
            </a:r>
            <a:r>
              <a:rPr b="1" lang="en" sz="1700"/>
              <a:t>medical professionals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Insight</a:t>
            </a:r>
            <a:r>
              <a:rPr lang="en" sz="1700"/>
              <a:t> into Design of </a:t>
            </a:r>
            <a:r>
              <a:rPr b="1" lang="en" sz="1700"/>
              <a:t>UI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Analyze </a:t>
            </a:r>
            <a:r>
              <a:rPr b="1" lang="en" sz="1700"/>
              <a:t>Severe Diseases</a:t>
            </a:r>
            <a:endParaRPr b="1"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227025" y="834075"/>
            <a:ext cx="4869600" cy="37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</a:t>
            </a:r>
            <a:r>
              <a:rPr b="1" lang="en">
                <a:solidFill>
                  <a:srgbClr val="000000"/>
                </a:solidFill>
              </a:rPr>
              <a:t>Two-thirds of the world’s population has no access to medical imaging</a:t>
            </a:r>
            <a:r>
              <a:rPr lang="en">
                <a:solidFill>
                  <a:srgbClr val="000000"/>
                </a:solidFill>
              </a:rPr>
              <a:t>” - Dr. Jonathan Rotherberg, Founder of Butterfly Network</a:t>
            </a:r>
            <a:endParaRPr>
              <a:solidFill>
                <a:srgbClr val="000000"/>
              </a:solidFill>
            </a:endParaRPr>
          </a:p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Butterfly</a:t>
            </a:r>
            <a:r>
              <a:rPr lang="en"/>
              <a:t> Network </a:t>
            </a:r>
            <a:r>
              <a:rPr lang="en"/>
              <a:t>believes </a:t>
            </a:r>
            <a:r>
              <a:rPr b="1" lang="en"/>
              <a:t>Doctors lack time to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conduct in-depth analysis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keep up with current knowledge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Interpret new studies and clinical treatments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Butterfly iQ seeks to </a:t>
            </a:r>
            <a:r>
              <a:rPr b="1" lang="en"/>
              <a:t>empower doctors with personalized precise medical analysis tools</a:t>
            </a:r>
            <a:r>
              <a:rPr lang="en"/>
              <a:t> to compensate for their limited time and knowledge base</a:t>
            </a:r>
            <a:endParaRPr/>
          </a:p>
        </p:txBody>
      </p:sp>
      <p:sp>
        <p:nvSpPr>
          <p:cNvPr id="133" name="Google Shape;133;p16"/>
          <p:cNvSpPr txBox="1"/>
          <p:nvPr>
            <p:ph type="title"/>
          </p:nvPr>
        </p:nvSpPr>
        <p:spPr>
          <a:xfrm>
            <a:off x="170601" y="313775"/>
            <a:ext cx="8047200" cy="4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90152A"/>
                </a:solidFill>
              </a:rPr>
              <a:t>Butterfly Network: Portable ultrasound machine</a:t>
            </a:r>
            <a:endParaRPr sz="2500">
              <a:solidFill>
                <a:srgbClr val="90152A"/>
              </a:solidFill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025" y="868165"/>
            <a:ext cx="3742575" cy="333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